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550" autoAdjust="0"/>
    <p:restoredTop sz="94660"/>
  </p:normalViewPr>
  <p:slideViewPr>
    <p:cSldViewPr snapToGrid="0">
      <p:cViewPr>
        <p:scale>
          <a:sx n="66" d="100"/>
          <a:sy n="66" d="100"/>
        </p:scale>
        <p:origin x="38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20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33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494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7689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4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272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263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330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50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63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93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57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876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31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188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67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8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63FAB33-4792-442C-977D-75CDFAB1FE90}" type="datetimeFigureOut">
              <a:rPr lang="zh-CN" altLang="en-US" smtClean="0"/>
              <a:t>2019/10/26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2ADAF-5644-46D6-88F7-C2CA714DC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436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3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7.wdp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20.wdp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6.png"/><Relationship Id="rId12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8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2.png"/><Relationship Id="rId4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5901" y="343277"/>
            <a:ext cx="10415373" cy="3920905"/>
          </a:xfrm>
        </p:spPr>
        <p:txBody>
          <a:bodyPr>
            <a:normAutofit/>
          </a:bodyPr>
          <a:lstStyle/>
          <a:p>
            <a:r>
              <a:rPr lang="en-GB" altLang="zh-CN" sz="9600" dirty="0" smtClean="0"/>
              <a:t>Addition </a:t>
            </a:r>
            <a:r>
              <a:rPr lang="en-GB" altLang="zh-CN" sz="9600" dirty="0"/>
              <a:t>P</a:t>
            </a:r>
            <a:r>
              <a:rPr lang="en-GB" altLang="zh-CN" sz="9600" dirty="0" smtClean="0"/>
              <a:t>olymer Part </a:t>
            </a:r>
            <a:r>
              <a:rPr lang="en-GB" altLang="zh-CN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zh-CN" alt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265829" y="3992578"/>
            <a:ext cx="3022588" cy="3024042"/>
          </a:xfrm>
        </p:spPr>
        <p:txBody>
          <a:bodyPr>
            <a:noAutofit/>
          </a:bodyPr>
          <a:lstStyle/>
          <a:p>
            <a:r>
              <a:rPr lang="en-GB" altLang="zh-CN" sz="2800" dirty="0" smtClean="0"/>
              <a:t>Jimmy </a:t>
            </a:r>
            <a:r>
              <a:rPr lang="en-GB" altLang="zh-CN" sz="2800" dirty="0" err="1" smtClean="0"/>
              <a:t>Ip</a:t>
            </a:r>
            <a:r>
              <a:rPr lang="en-GB" altLang="zh-CN" sz="2800" dirty="0" smtClean="0"/>
              <a:t> 13</a:t>
            </a:r>
          </a:p>
          <a:p>
            <a:r>
              <a:rPr lang="en-GB" altLang="zh-CN" sz="2800" dirty="0" smtClean="0"/>
              <a:t>Andy </a:t>
            </a:r>
            <a:r>
              <a:rPr lang="en-GB" altLang="zh-CN" sz="2800" dirty="0" err="1" smtClean="0"/>
              <a:t>kwok</a:t>
            </a:r>
            <a:r>
              <a:rPr lang="en-GB" altLang="zh-CN" sz="2800" dirty="0" smtClean="0"/>
              <a:t> 14</a:t>
            </a:r>
          </a:p>
          <a:p>
            <a:r>
              <a:rPr lang="en-GB" altLang="zh-CN" sz="2800" dirty="0" smtClean="0"/>
              <a:t>Kim </a:t>
            </a:r>
            <a:r>
              <a:rPr lang="en-GB" altLang="zh-CN" sz="2800" dirty="0" err="1" smtClean="0"/>
              <a:t>leong</a:t>
            </a:r>
            <a:r>
              <a:rPr lang="en-GB" altLang="zh-CN" sz="2800" dirty="0" smtClean="0"/>
              <a:t> 18</a:t>
            </a:r>
          </a:p>
          <a:p>
            <a:r>
              <a:rPr lang="en-GB" altLang="zh-CN" sz="2800" dirty="0" err="1" smtClean="0"/>
              <a:t>Dicky</a:t>
            </a:r>
            <a:r>
              <a:rPr lang="en-GB" altLang="zh-CN" sz="2800" dirty="0" smtClean="0"/>
              <a:t> ng 23</a:t>
            </a:r>
          </a:p>
          <a:p>
            <a:r>
              <a:rPr lang="en-GB" altLang="zh-CN" sz="2800" dirty="0" smtClean="0"/>
              <a:t>Vincent </a:t>
            </a:r>
            <a:r>
              <a:rPr lang="en-GB" altLang="zh-CN" sz="2800" dirty="0" err="1" smtClean="0"/>
              <a:t>si</a:t>
            </a:r>
            <a:r>
              <a:rPr lang="en-GB" altLang="zh-CN" sz="2800" dirty="0" smtClean="0"/>
              <a:t> 25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35088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/>
              <a:t>Polyvinyl</a:t>
            </a:r>
            <a:r>
              <a:rPr lang="en-GB" altLang="zh-CN" dirty="0"/>
              <a:t> Chloride (PVC)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111" y="1853248"/>
            <a:ext cx="10280968" cy="4099496"/>
          </a:xfrm>
        </p:spPr>
        <p:txBody>
          <a:bodyPr>
            <a:noAutofit/>
          </a:bodyPr>
          <a:lstStyle/>
          <a:p>
            <a:r>
              <a:rPr lang="en-GB" altLang="zh-CN" sz="2800" dirty="0" smtClean="0"/>
              <a:t>With suitably plasticized……</a:t>
            </a:r>
          </a:p>
          <a:p>
            <a:r>
              <a:rPr lang="en-GB" altLang="zh-CN" sz="2800" dirty="0" smtClean="0"/>
              <a:t>Soft and flexible</a:t>
            </a:r>
          </a:p>
          <a:p>
            <a:r>
              <a:rPr lang="en-GB" altLang="zh-CN" sz="2800" dirty="0" smtClean="0"/>
              <a:t>Water resistant</a:t>
            </a:r>
          </a:p>
          <a:p>
            <a:r>
              <a:rPr lang="en-GB" altLang="zh-CN" sz="2800" dirty="0" smtClean="0"/>
              <a:t>Good insulator of electricity</a:t>
            </a:r>
          </a:p>
          <a:p>
            <a:r>
              <a:rPr lang="en-GB" altLang="zh-CN" sz="2800" dirty="0" smtClean="0"/>
              <a:t>X food container→ poisonous</a:t>
            </a:r>
          </a:p>
        </p:txBody>
      </p:sp>
    </p:spTree>
    <p:extLst>
      <p:ext uri="{BB962C8B-B14F-4D97-AF65-F5344CB8AC3E}">
        <p14:creationId xmlns:p14="http://schemas.microsoft.com/office/powerpoint/2010/main" val="67011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 smtClean="0"/>
              <a:t>Example</a:t>
            </a:r>
            <a:r>
              <a:rPr lang="en-GB" altLang="zh-CN" dirty="0" smtClean="0"/>
              <a:t>……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112" y="1920240"/>
            <a:ext cx="9403742" cy="4328159"/>
          </a:xfrm>
        </p:spPr>
        <p:txBody>
          <a:bodyPr/>
          <a:lstStyle/>
          <a:p>
            <a:r>
              <a:rPr lang="en-GB" altLang="zh-CN" sz="2800" dirty="0"/>
              <a:t>Shower curtains</a:t>
            </a:r>
          </a:p>
          <a:p>
            <a:r>
              <a:rPr lang="en-GB" altLang="zh-CN" sz="2800" dirty="0"/>
              <a:t>Tablecloths</a:t>
            </a:r>
          </a:p>
          <a:p>
            <a:r>
              <a:rPr lang="en-GB" altLang="zh-CN" sz="2800" dirty="0"/>
              <a:t>Raincoats</a:t>
            </a:r>
          </a:p>
          <a:p>
            <a:r>
              <a:rPr lang="en-GB" altLang="zh-CN" sz="2800" dirty="0"/>
              <a:t>Artificial leather</a:t>
            </a:r>
          </a:p>
          <a:p>
            <a:r>
              <a:rPr lang="en-GB" altLang="zh-CN" sz="2800" dirty="0"/>
              <a:t>Insulating coverings for </a:t>
            </a:r>
            <a:r>
              <a:rPr lang="en-GB" altLang="zh-CN" sz="2800" dirty="0" smtClean="0"/>
              <a:t>wires</a:t>
            </a:r>
            <a:endParaRPr lang="zh-CN" altLang="en-US" sz="2800" dirty="0"/>
          </a:p>
          <a:p>
            <a:endParaRPr lang="zh-CN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544" y="947546"/>
            <a:ext cx="4749165" cy="47491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11" y="1591056"/>
            <a:ext cx="5040630" cy="40325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67" b="96400" l="6256" r="948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9627" y="661714"/>
            <a:ext cx="3690937" cy="55866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348" y="1417561"/>
            <a:ext cx="5697093" cy="42791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429" l="667" r="99833">
                        <a14:foregroundMark x1="5667" y1="90000" x2="5667" y2="90000"/>
                        <a14:foregroundMark x1="6000" y1="97429" x2="6000" y2="97429"/>
                        <a14:foregroundMark x1="833" y1="96286" x2="833" y2="96286"/>
                        <a14:foregroundMark x1="73667" y1="14286" x2="73667" y2="14286"/>
                        <a14:foregroundMark x1="82167" y1="11714" x2="82167" y2="11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2191" y="2287301"/>
            <a:ext cx="5907405" cy="344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5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 smtClean="0"/>
              <a:t>Polystyrene(PS</a:t>
            </a:r>
            <a:r>
              <a:rPr lang="en-GB" altLang="zh-CN" dirty="0" smtClean="0"/>
              <a:t>)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sz="2800" dirty="0" smtClean="0"/>
              <a:t>Transparent, hard </a:t>
            </a:r>
          </a:p>
          <a:p>
            <a:r>
              <a:rPr lang="en-GB" altLang="zh-CN" sz="2800" dirty="0" smtClean="0"/>
              <a:t>Brittle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5" b="96597" l="4018" r="93750">
                        <a14:foregroundMark x1="18304" y1="4915" x2="18304" y2="4915"/>
                        <a14:foregroundMark x1="13839" y1="67297" x2="13839" y2="67297"/>
                        <a14:foregroundMark x1="21652" y1="67297" x2="21652" y2="67297"/>
                        <a14:foregroundMark x1="24330" y1="66919" x2="24330" y2="66919"/>
                        <a14:foregroundMark x1="30804" y1="67108" x2="30804" y2="67108"/>
                        <a14:foregroundMark x1="27679" y1="66919" x2="27679" y2="66919"/>
                        <a14:foregroundMark x1="32813" y1="67108" x2="32813" y2="67108"/>
                        <a14:foregroundMark x1="34598" y1="67297" x2="34598" y2="67297"/>
                        <a14:foregroundMark x1="18527" y1="66919" x2="18527" y2="66919"/>
                        <a14:foregroundMark x1="4018" y1="67108" x2="12500" y2="66730"/>
                        <a14:foregroundMark x1="25670" y1="28922" x2="25670" y2="28922"/>
                        <a14:foregroundMark x1="54241" y1="17391" x2="54241" y2="17391"/>
                        <a14:foregroundMark x1="51339" y1="39509" x2="51339" y2="39509"/>
                        <a14:foregroundMark x1="38616" y1="67486" x2="38616" y2="67486"/>
                        <a14:foregroundMark x1="42188" y1="76371" x2="42188" y2="76371"/>
                        <a14:foregroundMark x1="41741" y1="86578" x2="41741" y2="86578"/>
                        <a14:foregroundMark x1="72991" y1="86957" x2="72991" y2="86957"/>
                        <a14:foregroundMark x1="72545" y1="75803" x2="72545" y2="75803"/>
                        <a14:foregroundMark x1="61607" y1="66919" x2="61607" y2="66919"/>
                        <a14:foregroundMark x1="68973" y1="66919" x2="68973" y2="66919"/>
                        <a14:foregroundMark x1="71875" y1="57089" x2="71875" y2="57089"/>
                        <a14:foregroundMark x1="68527" y1="48582" x2="68527" y2="48582"/>
                        <a14:foregroundMark x1="83929" y1="66919" x2="83929" y2="66919"/>
                        <a14:foregroundMark x1="94196" y1="67108" x2="94196" y2="67108"/>
                        <a14:foregroundMark x1="86830" y1="67297" x2="86830" y2="67297"/>
                        <a14:foregroundMark x1="60045" y1="66919" x2="60045" y2="66919"/>
                        <a14:foregroundMark x1="65402" y1="67108" x2="65402" y2="67108"/>
                        <a14:foregroundMark x1="52455" y1="66919" x2="52455" y2="66919"/>
                        <a14:foregroundMark x1="48661" y1="66919" x2="59152" y2="66919"/>
                        <a14:foregroundMark x1="79018" y1="66919" x2="82366" y2="66919"/>
                        <a14:foregroundMark x1="15179" y1="94140" x2="15179" y2="94140"/>
                        <a14:foregroundMark x1="89732" y1="96597" x2="89732" y2="96597"/>
                        <a14:foregroundMark x1="42188" y1="49149" x2="42188" y2="49149"/>
                        <a14:foregroundMark x1="42634" y1="43667" x2="42634" y2="43667"/>
                        <a14:foregroundMark x1="42857" y1="12098" x2="42857" y2="12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56" y="1209674"/>
            <a:ext cx="42672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6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/>
              <a:t>Polystyrene(PS</a:t>
            </a:r>
            <a:r>
              <a:rPr lang="en-GB" altLang="zh-CN" dirty="0"/>
              <a:t>)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2800" dirty="0"/>
              <a:t>Example:</a:t>
            </a:r>
          </a:p>
          <a:p>
            <a:pPr marL="0" indent="0">
              <a:buNone/>
            </a:pPr>
            <a:r>
              <a:rPr lang="en-GB" altLang="zh-CN" sz="2800" dirty="0"/>
              <a:t>     cups, compact disc cases, measuring cups</a:t>
            </a:r>
            <a:endParaRPr lang="zh-CN" altLang="en-US" sz="2800" dirty="0"/>
          </a:p>
          <a:p>
            <a:endParaRPr lang="zh-CN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82" b="93583" l="10000" r="90000">
                        <a14:foregroundMark x1="43636" y1="73262" x2="43636" y2="73262"/>
                        <a14:foregroundMark x1="39091" y1="69519" x2="39091" y2="69519"/>
                        <a14:foregroundMark x1="18182" y1="48128" x2="18182" y2="48128"/>
                        <a14:foregroundMark x1="20000" y1="49198" x2="21818" y2="49733"/>
                        <a14:foregroundMark x1="24091" y1="52941" x2="25455" y2="54545"/>
                        <a14:foregroundMark x1="26364" y1="55080" x2="27273" y2="57754"/>
                        <a14:foregroundMark x1="29545" y1="61497" x2="30455" y2="63102"/>
                        <a14:foregroundMark x1="33636" y1="67380" x2="34545" y2="69519"/>
                        <a14:foregroundMark x1="35455" y1="70053" x2="37273" y2="72193"/>
                        <a14:foregroundMark x1="39545" y1="73262" x2="40455" y2="74332"/>
                        <a14:foregroundMark x1="43182" y1="77540" x2="45909" y2="82353"/>
                        <a14:foregroundMark x1="47727" y1="82353" x2="47727" y2="80749"/>
                        <a14:foregroundMark x1="48182" y1="72193" x2="48182" y2="64171"/>
                        <a14:foregroundMark x1="48636" y1="61497" x2="48636" y2="61497"/>
                        <a14:foregroundMark x1="49545" y1="70053" x2="50455" y2="72727"/>
                        <a14:foregroundMark x1="48636" y1="74332" x2="45909" y2="73262"/>
                        <a14:foregroundMark x1="43636" y1="64706" x2="41818" y2="61497"/>
                        <a14:foregroundMark x1="37727" y1="59893" x2="28182" y2="66310"/>
                        <a14:foregroundMark x1="25455" y1="62567" x2="19545" y2="54011"/>
                        <a14:foregroundMark x1="15000" y1="31016" x2="14091" y2="27807"/>
                        <a14:foregroundMark x1="17273" y1="26203" x2="21818" y2="39572"/>
                        <a14:foregroundMark x1="23636" y1="44385" x2="21364" y2="40642"/>
                        <a14:foregroundMark x1="19545" y1="21925" x2="19545" y2="21925"/>
                        <a14:foregroundMark x1="30455" y1="28877" x2="32273" y2="32086"/>
                        <a14:foregroundMark x1="33636" y1="33155" x2="35455" y2="37968"/>
                        <a14:foregroundMark x1="35455" y1="45455" x2="35455" y2="40107"/>
                        <a14:foregroundMark x1="38182" y1="31016" x2="38182" y2="31016"/>
                        <a14:foregroundMark x1="41364" y1="40107" x2="44545" y2="54011"/>
                        <a14:foregroundMark x1="49091" y1="50802" x2="46364" y2="38503"/>
                        <a14:foregroundMark x1="45909" y1="31016" x2="43182" y2="22460"/>
                        <a14:foregroundMark x1="42273" y1="21390" x2="39091" y2="19251"/>
                        <a14:foregroundMark x1="36364" y1="17112" x2="33636" y2="17112"/>
                        <a14:foregroundMark x1="30909" y1="17647" x2="37727" y2="22995"/>
                        <a14:foregroundMark x1="61364" y1="26203" x2="61818" y2="22995"/>
                        <a14:foregroundMark x1="61818" y1="19251" x2="61818" y2="17112"/>
                        <a14:foregroundMark x1="66818" y1="19251" x2="71364" y2="26203"/>
                        <a14:foregroundMark x1="70455" y1="33690" x2="69545" y2="40642"/>
                        <a14:foregroundMark x1="65909" y1="45455" x2="64091" y2="48128"/>
                        <a14:foregroundMark x1="61364" y1="45455" x2="60455" y2="39037"/>
                        <a14:foregroundMark x1="65000" y1="27807" x2="64545" y2="37968"/>
                        <a14:foregroundMark x1="65000" y1="44385" x2="65000" y2="44385"/>
                        <a14:foregroundMark x1="74091" y1="12299" x2="74091" y2="12299"/>
                        <a14:foregroundMark x1="29091" y1="6417" x2="29091" y2="6417"/>
                        <a14:foregroundMark x1="17273" y1="13904" x2="17273" y2="13904"/>
                        <a14:foregroundMark x1="44545" y1="7487" x2="44545" y2="7487"/>
                        <a14:foregroundMark x1="64545" y1="7487" x2="64545" y2="7487"/>
                        <a14:foregroundMark x1="68636" y1="64706" x2="68636" y2="64706"/>
                        <a14:foregroundMark x1="60000" y1="63102" x2="60000" y2="63102"/>
                        <a14:foregroundMark x1="53182" y1="93583" x2="53182" y2="93583"/>
                        <a14:foregroundMark x1="31364" y1="73797" x2="31364" y2="73797"/>
                        <a14:foregroundMark x1="20000" y1="64706" x2="20000" y2="64706"/>
                        <a14:foregroundMark x1="17273" y1="38503" x2="17273" y2="38503"/>
                        <a14:foregroundMark x1="17273" y1="11765" x2="17273" y2="11765"/>
                        <a14:foregroundMark x1="15909" y1="8021" x2="15909" y2="8021"/>
                        <a14:foregroundMark x1="25455" y1="8021" x2="25455" y2="8021"/>
                        <a14:foregroundMark x1="31818" y1="9626" x2="31818" y2="9626"/>
                        <a14:foregroundMark x1="55909" y1="8021" x2="55909" y2="8021"/>
                        <a14:foregroundMark x1="69545" y1="11765" x2="69545" y2="11765"/>
                        <a14:foregroundMark x1="78182" y1="32086" x2="78182" y2="32086"/>
                        <a14:foregroundMark x1="78182" y1="45989" x2="78182" y2="45989"/>
                        <a14:foregroundMark x1="77727" y1="56684" x2="77727" y2="56684"/>
                        <a14:foregroundMark x1="77273" y1="62567" x2="77273" y2="62567"/>
                        <a14:foregroundMark x1="69091" y1="58289" x2="69091" y2="58289"/>
                        <a14:foregroundMark x1="56364" y1="54011" x2="56364" y2="54011"/>
                        <a14:foregroundMark x1="40000" y1="53476" x2="40000" y2="53476"/>
                        <a14:foregroundMark x1="24545" y1="41711" x2="24545" y2="41711"/>
                        <a14:foregroundMark x1="26364" y1="26203" x2="26364" y2="26203"/>
                        <a14:foregroundMark x1="47727" y1="16043" x2="47727" y2="16043"/>
                        <a14:foregroundMark x1="71364" y1="16578" x2="71364" y2="16578"/>
                        <a14:backgroundMark x1="15000" y1="57219" x2="15000" y2="572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009" y="3739912"/>
            <a:ext cx="2733301" cy="23233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3655" y="3835241"/>
            <a:ext cx="2165854" cy="22355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5887" y="3644583"/>
            <a:ext cx="2513965" cy="25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 smtClean="0"/>
              <a:t>Expanded</a:t>
            </a:r>
            <a:r>
              <a:rPr lang="en-GB" altLang="zh-CN" dirty="0" smtClean="0"/>
              <a:t> Polystyrene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2800" dirty="0"/>
              <a:t>H</a:t>
            </a:r>
            <a:r>
              <a:rPr lang="en-GB" altLang="zh-CN" sz="2800" dirty="0" smtClean="0"/>
              <a:t>eating granular polystyrene(with a foaming agent) →  </a:t>
            </a:r>
            <a:r>
              <a:rPr lang="en-GB" altLang="zh-CN" sz="2800" dirty="0"/>
              <a:t>Expanded </a:t>
            </a:r>
            <a:r>
              <a:rPr lang="en-GB" altLang="zh-CN" sz="2800" dirty="0" smtClean="0"/>
              <a:t>Polystyrene</a:t>
            </a:r>
          </a:p>
          <a:p>
            <a:r>
              <a:rPr lang="en-GB" altLang="zh-CN" sz="2800" dirty="0" smtClean="0"/>
              <a:t>White solid foam</a:t>
            </a:r>
          </a:p>
          <a:p>
            <a:r>
              <a:rPr lang="en-GB" altLang="zh-CN" sz="2800" dirty="0" smtClean="0"/>
              <a:t>Very low density</a:t>
            </a:r>
          </a:p>
          <a:p>
            <a:r>
              <a:rPr lang="en-GB" altLang="zh-CN" sz="2800" dirty="0" smtClean="0"/>
              <a:t>Pretty rigid</a:t>
            </a:r>
          </a:p>
          <a:p>
            <a:r>
              <a:rPr lang="en-GB" altLang="zh-CN" sz="2800" dirty="0" smtClean="0"/>
              <a:t>Excellent heat insulator and shock-absorbent</a:t>
            </a:r>
          </a:p>
          <a:p>
            <a:r>
              <a:rPr lang="en-GB" altLang="zh-CN" sz="2800" dirty="0" smtClean="0"/>
              <a:t>Non-toxic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93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/>
              <a:t>Expanded</a:t>
            </a:r>
            <a:r>
              <a:rPr lang="en-GB" altLang="zh-CN" dirty="0"/>
              <a:t> Polystyrene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sz="2800" dirty="0" smtClean="0"/>
              <a:t>Example:</a:t>
            </a:r>
          </a:p>
          <a:p>
            <a:pPr marL="0" indent="0">
              <a:buNone/>
            </a:pPr>
            <a:r>
              <a:rPr lang="en-GB" altLang="zh-CN" sz="2800" dirty="0" smtClean="0"/>
              <a:t>     disposable cups and food boxes</a:t>
            </a:r>
          </a:p>
          <a:p>
            <a:pPr marL="0" indent="0">
              <a:buNone/>
            </a:pPr>
            <a:r>
              <a:rPr lang="en-GB" altLang="zh-CN" sz="2800" dirty="0" smtClean="0"/>
              <a:t>      lightweight ceiling tiles</a:t>
            </a:r>
            <a:endParaRPr lang="zh-CN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8" b="89791" l="6737" r="92066">
                        <a14:foregroundMark x1="6737" y1="37696" x2="6737" y2="37696"/>
                        <a14:foregroundMark x1="7485" y1="28796" x2="7485" y2="28796"/>
                        <a14:foregroundMark x1="92066" y1="68063" x2="92066" y2="680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2254" y="2705080"/>
            <a:ext cx="6545332" cy="374298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254" y="2835797"/>
            <a:ext cx="4816362" cy="36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9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 smtClean="0"/>
              <a:t>Perspex</a:t>
            </a:r>
            <a:r>
              <a:rPr lang="en-GB" altLang="zh-CN" dirty="0" smtClean="0"/>
              <a:t> 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2800" dirty="0" smtClean="0"/>
              <a:t>Or called </a:t>
            </a:r>
            <a:r>
              <a:rPr lang="en-GB" altLang="zh-CN" sz="2800" dirty="0" err="1" smtClean="0"/>
              <a:t>polymethyl</a:t>
            </a:r>
            <a:r>
              <a:rPr lang="en-GB" altLang="zh-CN" sz="2800" dirty="0" smtClean="0"/>
              <a:t> methacrylate/ acrylic</a:t>
            </a:r>
          </a:p>
          <a:p>
            <a:r>
              <a:rPr lang="en-GB" altLang="zh-CN" sz="2800" dirty="0" smtClean="0"/>
              <a:t>Hard, tough, rigid</a:t>
            </a:r>
          </a:p>
          <a:p>
            <a:r>
              <a:rPr lang="en-GB" altLang="zh-CN" sz="2800" dirty="0" smtClean="0"/>
              <a:t>Highly transparent</a:t>
            </a:r>
          </a:p>
          <a:p>
            <a:r>
              <a:rPr lang="en-GB" altLang="zh-CN" sz="2800" dirty="0" smtClean="0"/>
              <a:t>But easily scratched</a:t>
            </a:r>
          </a:p>
          <a:p>
            <a:r>
              <a:rPr lang="en-GB" altLang="zh-CN" sz="2800" dirty="0" smtClean="0"/>
              <a:t>Substitute for glass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69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503" y="272517"/>
            <a:ext cx="10718157" cy="658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18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/>
              <a:t>Perspex</a:t>
            </a:r>
            <a:r>
              <a:rPr lang="en-GB" altLang="zh-CN" dirty="0"/>
              <a:t> 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sz="2800" dirty="0" smtClean="0"/>
              <a:t>Example:</a:t>
            </a:r>
          </a:p>
          <a:p>
            <a:pPr marL="0" indent="0">
              <a:buNone/>
            </a:pPr>
            <a:r>
              <a:rPr lang="en-GB" altLang="zh-CN" sz="2800" dirty="0"/>
              <a:t> </a:t>
            </a:r>
            <a:r>
              <a:rPr lang="en-GB" altLang="zh-CN" sz="2800" dirty="0" smtClean="0"/>
              <a:t>    Aeroplane windows</a:t>
            </a:r>
          </a:p>
          <a:p>
            <a:pPr marL="0" indent="0">
              <a:buNone/>
            </a:pPr>
            <a:r>
              <a:rPr lang="en-GB" altLang="zh-CN" sz="2800" dirty="0"/>
              <a:t> </a:t>
            </a:r>
            <a:r>
              <a:rPr lang="en-GB" altLang="zh-CN" sz="2800" dirty="0" smtClean="0"/>
              <a:t>    Advertising sign boxes</a:t>
            </a:r>
          </a:p>
          <a:p>
            <a:pPr marL="0" indent="0">
              <a:buNone/>
            </a:pPr>
            <a:r>
              <a:rPr lang="en-GB" altLang="zh-CN" sz="2800" dirty="0" smtClean="0"/>
              <a:t>     Plastic optical fibres</a:t>
            </a:r>
          </a:p>
          <a:p>
            <a:pPr marL="0" indent="0">
              <a:buNone/>
            </a:pPr>
            <a:r>
              <a:rPr lang="en-GB" altLang="zh-CN" sz="2800" dirty="0"/>
              <a:t> </a:t>
            </a:r>
            <a:r>
              <a:rPr lang="en-GB" altLang="zh-CN" sz="2800" dirty="0" smtClean="0"/>
              <a:t>    Illuminated signs</a:t>
            </a:r>
            <a:endParaRPr lang="zh-CN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751" y="1728042"/>
            <a:ext cx="6321211" cy="35582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751" y="1310754"/>
            <a:ext cx="6286304" cy="493764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333" b="90000" l="2333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5483" y="1077928"/>
            <a:ext cx="5403295" cy="54032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263" y="708138"/>
            <a:ext cx="4865858" cy="593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7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401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 smtClean="0"/>
              <a:t>Content</a:t>
            </a:r>
            <a:endParaRPr lang="zh-CN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sz="2800" dirty="0" err="1" smtClean="0"/>
              <a:t>Polyethene</a:t>
            </a:r>
            <a:endParaRPr lang="en-GB" altLang="zh-CN" sz="2800" dirty="0" smtClean="0"/>
          </a:p>
          <a:p>
            <a:pPr lvl="1"/>
            <a:r>
              <a:rPr lang="en-GB" altLang="zh-CN" sz="2600" dirty="0" smtClean="0"/>
              <a:t>High and low density</a:t>
            </a:r>
          </a:p>
          <a:p>
            <a:r>
              <a:rPr lang="en-GB" altLang="zh-CN" sz="2800" dirty="0" err="1" smtClean="0"/>
              <a:t>Polypropene</a:t>
            </a:r>
            <a:endParaRPr lang="en-GB" altLang="zh-CN" sz="2800" dirty="0" smtClean="0"/>
          </a:p>
          <a:p>
            <a:r>
              <a:rPr lang="en-GB" altLang="zh-CN" sz="2800" dirty="0" smtClean="0"/>
              <a:t>Polyvinyl </a:t>
            </a:r>
            <a:r>
              <a:rPr lang="en-GB" altLang="zh-CN" sz="2800" dirty="0" err="1" smtClean="0"/>
              <a:t>choride</a:t>
            </a:r>
            <a:endParaRPr lang="en-GB" altLang="zh-CN" sz="2800" dirty="0" smtClean="0"/>
          </a:p>
          <a:p>
            <a:r>
              <a:rPr lang="en-GB" altLang="zh-CN" sz="2800" dirty="0" smtClean="0"/>
              <a:t>Polystyrene</a:t>
            </a:r>
          </a:p>
          <a:p>
            <a:pPr lvl="1"/>
            <a:r>
              <a:rPr lang="en-GB" altLang="zh-CN" sz="2600" dirty="0" smtClean="0"/>
              <a:t>Expanded polystyrene</a:t>
            </a:r>
          </a:p>
          <a:p>
            <a:r>
              <a:rPr lang="en-GB" altLang="zh-CN" sz="2800" dirty="0" smtClean="0"/>
              <a:t>Perspex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30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 err="1" smtClean="0"/>
              <a:t>Polyethene</a:t>
            </a:r>
            <a:endParaRPr lang="zh-CN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sz="2800" dirty="0" smtClean="0"/>
              <a:t>Addition polymer of </a:t>
            </a:r>
            <a:r>
              <a:rPr lang="en-GB" altLang="zh-CN" sz="2800" dirty="0" err="1" smtClean="0"/>
              <a:t>ethene</a:t>
            </a:r>
            <a:endParaRPr lang="en-GB" altLang="zh-CN" sz="2800" dirty="0" smtClean="0"/>
          </a:p>
          <a:p>
            <a:r>
              <a:rPr lang="en-GB" altLang="zh-CN" sz="2800" dirty="0" smtClean="0"/>
              <a:t>Low-density </a:t>
            </a:r>
            <a:r>
              <a:rPr lang="en-GB" altLang="zh-CN" sz="2800" dirty="0" err="1"/>
              <a:t>p</a:t>
            </a:r>
            <a:r>
              <a:rPr lang="en-GB" altLang="zh-CN" sz="2800" dirty="0" err="1" smtClean="0"/>
              <a:t>olyethene</a:t>
            </a:r>
            <a:r>
              <a:rPr lang="en-GB" altLang="zh-CN" sz="2800" dirty="0" smtClean="0"/>
              <a:t> (LDPE)</a:t>
            </a:r>
          </a:p>
          <a:p>
            <a:r>
              <a:rPr lang="en-GB" altLang="zh-CN" sz="2800" dirty="0" smtClean="0"/>
              <a:t>High-density </a:t>
            </a:r>
            <a:r>
              <a:rPr lang="en-GB" altLang="zh-CN" sz="2800" dirty="0" err="1"/>
              <a:t>p</a:t>
            </a:r>
            <a:r>
              <a:rPr lang="en-GB" altLang="zh-CN" sz="2800" dirty="0" err="1" smtClean="0"/>
              <a:t>olyethene</a:t>
            </a:r>
            <a:r>
              <a:rPr lang="en-GB" altLang="zh-CN" sz="2800" dirty="0" smtClean="0"/>
              <a:t> (HDPE)</a:t>
            </a:r>
          </a:p>
          <a:p>
            <a:r>
              <a:rPr lang="en-GB" altLang="zh-CN" sz="2800" dirty="0" smtClean="0"/>
              <a:t>Very cheap</a:t>
            </a:r>
            <a:endParaRPr lang="zh-CN" altLang="en-US" sz="2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74" b="94772" l="8000" r="95000">
                        <a14:foregroundMark x1="8000" y1="47909" x2="8000" y2="47909"/>
                        <a14:foregroundMark x1="20000" y1="7890" x2="20000" y2="7890"/>
                        <a14:foregroundMark x1="31636" y1="15970" x2="31636" y2="15970"/>
                        <a14:foregroundMark x1="34909" y1="31939" x2="34909" y2="31939"/>
                        <a14:foregroundMark x1="38818" y1="42871" x2="38818" y2="42871"/>
                        <a14:foregroundMark x1="48182" y1="48099" x2="48182" y2="48099"/>
                        <a14:foregroundMark x1="34636" y1="64449" x2="34636" y2="64449"/>
                        <a14:foregroundMark x1="39364" y1="80418" x2="39364" y2="80418"/>
                        <a14:foregroundMark x1="60818" y1="78802" x2="60818" y2="78802"/>
                        <a14:foregroundMark x1="65364" y1="63118" x2="65364" y2="63118"/>
                        <a14:foregroundMark x1="68364" y1="53992" x2="68364" y2="53992"/>
                        <a14:foregroundMark x1="89182" y1="48194" x2="89182" y2="48194"/>
                        <a14:foregroundMark x1="69364" y1="15684" x2="69364" y2="15684"/>
                        <a14:foregroundMark x1="65000" y1="32890" x2="65000" y2="32890"/>
                        <a14:foregroundMark x1="86909" y1="87643" x2="86909" y2="87643"/>
                        <a14:foregroundMark x1="91727" y1="91255" x2="91727" y2="91255"/>
                        <a14:foregroundMark x1="84455" y1="94772" x2="84455" y2="94772"/>
                        <a14:foregroundMark x1="94909" y1="48099" x2="94909" y2="48099"/>
                        <a14:foregroundMark x1="95000" y1="47814" x2="95000" y2="47814"/>
                        <a14:foregroundMark x1="78909" y1="6274" x2="78909" y2="6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1" y="1946494"/>
            <a:ext cx="4113217" cy="39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1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/>
              <a:t>Low-density </a:t>
            </a:r>
            <a:r>
              <a:rPr lang="en-GB" altLang="zh-CN" sz="4800" dirty="0" err="1"/>
              <a:t>polyethene</a:t>
            </a:r>
            <a:endParaRPr lang="zh-CN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sz="2800" dirty="0"/>
              <a:t>Melting point: </a:t>
            </a:r>
            <a:r>
              <a:rPr lang="en-GB" altLang="zh-CN" sz="2800" dirty="0" smtClean="0"/>
              <a:t>105</a:t>
            </a:r>
            <a:r>
              <a:rPr lang="zh-CN" altLang="en-US" sz="2800" dirty="0" smtClean="0"/>
              <a:t>℃</a:t>
            </a:r>
            <a:endParaRPr lang="en-GB" altLang="zh-CN" sz="2800" dirty="0" smtClean="0"/>
          </a:p>
          <a:p>
            <a:r>
              <a:rPr lang="en-GB" altLang="zh-CN" sz="2800" dirty="0" smtClean="0"/>
              <a:t>Softens in boiling water</a:t>
            </a:r>
          </a:p>
          <a:p>
            <a:r>
              <a:rPr lang="en-GB" altLang="zh-CN" sz="2800" dirty="0" smtClean="0"/>
              <a:t>Flexible</a:t>
            </a:r>
          </a:p>
          <a:p>
            <a:pPr marL="0" indent="0">
              <a:buNone/>
            </a:pPr>
            <a:endParaRPr lang="en-GB" altLang="zh-CN" sz="2800" dirty="0"/>
          </a:p>
          <a:p>
            <a:endParaRPr lang="zh-CN" altLang="en-US" sz="2800" dirty="0"/>
          </a:p>
        </p:txBody>
      </p:sp>
      <p:pic>
        <p:nvPicPr>
          <p:cNvPr id="2052" name="Picture 4" descr="Image result for ldpe ba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9" b="93929" l="10000" r="90000">
                        <a14:foregroundMark x1="35536" y1="8929" x2="35536" y2="8929"/>
                        <a14:foregroundMark x1="59821" y1="88036" x2="59821" y2="88036"/>
                        <a14:foregroundMark x1="49821" y1="87143" x2="49821" y2="87143"/>
                        <a14:foregroundMark x1="44286" y1="93929" x2="44286" y2="93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949" y="1605656"/>
            <a:ext cx="3951837" cy="395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665" y="998719"/>
            <a:ext cx="3354403" cy="49053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400" r="90800">
                        <a14:foregroundMark x1="9400" y1="43200" x2="9400" y2="43200"/>
                        <a14:foregroundMark x1="90800" y1="44800" x2="90800" y2="44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8344" y="115298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2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 smtClean="0"/>
              <a:t>High-density </a:t>
            </a:r>
            <a:r>
              <a:rPr lang="en-GB" altLang="zh-CN" sz="4800" dirty="0" err="1"/>
              <a:t>polyethene</a:t>
            </a:r>
            <a:endParaRPr lang="zh-CN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zh-CN" sz="2800" dirty="0" smtClean="0"/>
              <a:t>Melting point: 135</a:t>
            </a:r>
            <a:r>
              <a:rPr lang="zh-CN" altLang="en-US" sz="2800" dirty="0" smtClean="0"/>
              <a:t>℃</a:t>
            </a:r>
            <a:endParaRPr lang="en-GB" altLang="zh-CN" sz="2800" dirty="0" smtClean="0"/>
          </a:p>
          <a:p>
            <a:r>
              <a:rPr lang="en-GB" altLang="zh-CN" sz="2800" dirty="0" smtClean="0"/>
              <a:t>Rigid</a:t>
            </a:r>
          </a:p>
        </p:txBody>
      </p:sp>
      <p:pic>
        <p:nvPicPr>
          <p:cNvPr id="3076" name="Picture 4" descr="Image result for muriatic acid bo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20" y="1686382"/>
            <a:ext cx="4928552" cy="49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930" y1="35088" x2="21930" y2="35088"/>
                        <a14:foregroundMark x1="88889" y1="29240" x2="88889" y2="292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8789" y="1152983"/>
            <a:ext cx="5245683" cy="52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8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 smtClean="0"/>
              <a:t>Polypropene</a:t>
            </a:r>
            <a:endParaRPr lang="zh-CN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6" y="1527295"/>
            <a:ext cx="11204548" cy="3667467"/>
          </a:xfrm>
        </p:spPr>
      </p:pic>
    </p:spTree>
    <p:extLst>
      <p:ext uri="{BB962C8B-B14F-4D97-AF65-F5344CB8AC3E}">
        <p14:creationId xmlns:p14="http://schemas.microsoft.com/office/powerpoint/2010/main" val="320637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 err="1" smtClean="0"/>
              <a:t>Polypropene</a:t>
            </a:r>
            <a:endParaRPr lang="zh-CN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112" y="1716834"/>
            <a:ext cx="9403742" cy="4531566"/>
          </a:xfrm>
        </p:spPr>
        <p:txBody>
          <a:bodyPr/>
          <a:lstStyle/>
          <a:p>
            <a:r>
              <a:rPr lang="en-GB" altLang="zh-CN" sz="2800" dirty="0" smtClean="0"/>
              <a:t>Melting point: 165</a:t>
            </a:r>
            <a:r>
              <a:rPr lang="zh-CN" altLang="en-US" sz="2800" dirty="0"/>
              <a:t>℃</a:t>
            </a:r>
            <a:endParaRPr lang="en-GB" altLang="zh-CN" sz="2800" dirty="0"/>
          </a:p>
          <a:p>
            <a:r>
              <a:rPr lang="zh-CN" altLang="en-US" sz="2800" dirty="0" smtClean="0"/>
              <a:t>↓ </a:t>
            </a:r>
            <a:r>
              <a:rPr lang="en-GB" altLang="zh-CN" sz="2800" dirty="0" smtClean="0"/>
              <a:t>between low and high density</a:t>
            </a:r>
          </a:p>
          <a:p>
            <a:r>
              <a:rPr lang="en-GB" altLang="zh-CN" sz="2800" dirty="0" smtClean="0"/>
              <a:t>Resists to…</a:t>
            </a:r>
          </a:p>
          <a:p>
            <a:r>
              <a:rPr lang="en-GB" altLang="zh-CN" sz="2800" dirty="0" smtClean="0"/>
              <a:t>Chemical solvents , acid, alkalis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82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4800" dirty="0" smtClean="0"/>
              <a:t>Example</a:t>
            </a:r>
            <a:endParaRPr lang="zh-CN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6112" y="1931438"/>
            <a:ext cx="9403742" cy="4316962"/>
          </a:xfrm>
        </p:spPr>
        <p:txBody>
          <a:bodyPr>
            <a:normAutofit/>
          </a:bodyPr>
          <a:lstStyle/>
          <a:p>
            <a:r>
              <a:rPr lang="en-GB" altLang="zh-CN" sz="2800" dirty="0" smtClean="0"/>
              <a:t>Ropes</a:t>
            </a:r>
          </a:p>
          <a:p>
            <a:r>
              <a:rPr lang="en-GB" altLang="zh-CN" sz="2800" dirty="0" smtClean="0"/>
              <a:t>Fibres</a:t>
            </a:r>
          </a:p>
          <a:p>
            <a:r>
              <a:rPr lang="en-GB" altLang="zh-CN" sz="2800" dirty="0" smtClean="0"/>
              <a:t>Basket</a:t>
            </a:r>
          </a:p>
          <a:p>
            <a:r>
              <a:rPr lang="en-GB" altLang="zh-CN" sz="2800" dirty="0" smtClean="0"/>
              <a:t>Boxes</a:t>
            </a:r>
          </a:p>
          <a:p>
            <a:r>
              <a:rPr lang="en-GB" altLang="zh-CN" sz="2800" dirty="0" smtClean="0"/>
              <a:t>Luggage</a:t>
            </a:r>
            <a:r>
              <a:rPr lang="zh-CN" altLang="en-US" sz="2800" dirty="0" smtClean="0"/>
              <a:t> </a:t>
            </a:r>
            <a:r>
              <a:rPr lang="en-GB" altLang="zh-CN" sz="2800" dirty="0" smtClean="0"/>
              <a:t>cases</a:t>
            </a:r>
          </a:p>
          <a:p>
            <a:r>
              <a:rPr lang="en-GB" altLang="zh-CN" sz="2800" dirty="0" smtClean="0"/>
              <a:t>Food containers</a:t>
            </a:r>
          </a:p>
          <a:p>
            <a:r>
              <a:rPr lang="en-GB" altLang="zh-CN" sz="2800" dirty="0" smtClean="0"/>
              <a:t>Packaging Film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400" r="98800">
                        <a14:foregroundMark x1="4400" y1="48400" x2="4400" y2="48400"/>
                        <a14:foregroundMark x1="93400" y1="40400" x2="93400" y2="40400"/>
                        <a14:foregroundMark x1="98800" y1="45400" x2="98800" y2="4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8587" y="1335832"/>
            <a:ext cx="4203829" cy="42038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564" y="1853248"/>
            <a:ext cx="4828980" cy="35102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8953" y="657386"/>
            <a:ext cx="5343095" cy="5343095"/>
          </a:xfrm>
          <a:prstGeom prst="rect">
            <a:avLst/>
          </a:prstGeom>
        </p:spPr>
      </p:pic>
      <p:pic>
        <p:nvPicPr>
          <p:cNvPr id="5122" name="Picture 2" descr="Image result for pp boxes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600" b="93400" l="2400" r="97600">
                        <a14:foregroundMark x1="6400" y1="10200" x2="6400" y2="10200"/>
                        <a14:foregroundMark x1="35000" y1="4600" x2="35000" y2="4600"/>
                        <a14:foregroundMark x1="92800" y1="20000" x2="92800" y2="20000"/>
                        <a14:foregroundMark x1="97600" y1="22400" x2="97600" y2="22400"/>
                        <a14:foregroundMark x1="48800" y1="93400" x2="48800" y2="93400"/>
                        <a14:foregroundMark x1="2400" y1="8200" x2="2400" y2="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655" y="14859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93" b="90893" l="10000" r="90000">
                        <a14:foregroundMark x1="40536" y1="17500" x2="40536" y2="17500"/>
                        <a14:foregroundMark x1="41786" y1="8571" x2="41786" y2="8571"/>
                        <a14:foregroundMark x1="41250" y1="12500" x2="41250" y2="12500"/>
                        <a14:foregroundMark x1="41964" y1="15893" x2="41964" y2="15893"/>
                        <a14:foregroundMark x1="41429" y1="22321" x2="41429" y2="22321"/>
                        <a14:foregroundMark x1="40893" y1="22857" x2="40893" y2="22857"/>
                        <a14:foregroundMark x1="40357" y1="23214" x2="40357" y2="23214"/>
                        <a14:foregroundMark x1="40893" y1="24286" x2="40893" y2="24286"/>
                        <a14:foregroundMark x1="41429" y1="90893" x2="41429" y2="90893"/>
                        <a14:foregroundMark x1="70893" y1="87679" x2="70893" y2="87679"/>
                        <a14:foregroundMark x1="73929" y1="86964" x2="73929" y2="86964"/>
                        <a14:foregroundMark x1="40357" y1="20536" x2="40357" y2="205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7919" y="657386"/>
            <a:ext cx="5934269" cy="593426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333" r="92778">
                        <a14:foregroundMark x1="7222" y1="43889" x2="7222" y2="43889"/>
                        <a14:foregroundMark x1="3611" y1="44444" x2="3611" y2="44444"/>
                        <a14:foregroundMark x1="92778" y1="43611" x2="92778" y2="43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8254" y="1152983"/>
            <a:ext cx="4594542" cy="45945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67" b="89867" l="8000" r="94200">
                        <a14:foregroundMark x1="8000" y1="36000" x2="8000" y2="36000"/>
                        <a14:foregroundMark x1="94200" y1="50400" x2="94200" y2="50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4969" y="2003316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8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5130" y="461862"/>
            <a:ext cx="9404723" cy="1400530"/>
          </a:xfrm>
        </p:spPr>
        <p:txBody>
          <a:bodyPr/>
          <a:lstStyle/>
          <a:p>
            <a:r>
              <a:rPr lang="en-GB" altLang="zh-CN" sz="4800" dirty="0" smtClean="0"/>
              <a:t>Polyvinyl</a:t>
            </a:r>
            <a:r>
              <a:rPr lang="en-GB" altLang="zh-CN" dirty="0" smtClean="0"/>
              <a:t> Chloride (PVC)</a:t>
            </a:r>
            <a:endParaRPr lang="zh-CN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557" y="1862392"/>
            <a:ext cx="4459622" cy="4195762"/>
          </a:xfr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646112" y="1931438"/>
            <a:ext cx="9403742" cy="4316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altLang="zh-CN" sz="2800" dirty="0" smtClean="0"/>
              <a:t>Stiff and brittle</a:t>
            </a:r>
          </a:p>
          <a:p>
            <a:r>
              <a:rPr lang="en-GB" altLang="zh-CN" sz="2800" dirty="0" smtClean="0"/>
              <a:t>Mixed with </a:t>
            </a:r>
            <a:r>
              <a:rPr lang="en-GB" altLang="zh-CN" sz="2800" b="1" dirty="0" smtClean="0"/>
              <a:t>PLASTICIZER</a:t>
            </a:r>
          </a:p>
          <a:p>
            <a:r>
              <a:rPr lang="en-GB" altLang="zh-CN" sz="2800" dirty="0" smtClean="0"/>
              <a:t>Become</a:t>
            </a:r>
            <a:r>
              <a:rPr lang="en-GB" altLang="zh-CN" sz="2800" b="1" dirty="0" smtClean="0"/>
              <a:t> </a:t>
            </a:r>
            <a:r>
              <a:rPr lang="en-GB" altLang="zh-CN" sz="2800" dirty="0" smtClean="0"/>
              <a:t>more flexible</a:t>
            </a:r>
          </a:p>
          <a:p>
            <a:r>
              <a:rPr lang="en-GB" altLang="zh-CN" sz="2800" dirty="0" smtClean="0"/>
              <a:t>Properties varies with the amount</a:t>
            </a:r>
          </a:p>
          <a:p>
            <a:r>
              <a:rPr lang="en-GB" altLang="zh-CN" sz="2800" b="1" dirty="0"/>
              <a:t>X</a:t>
            </a:r>
            <a:r>
              <a:rPr lang="en-GB" altLang="zh-CN" sz="2800" dirty="0" smtClean="0"/>
              <a:t> plasticizer→ quite rigid</a:t>
            </a:r>
          </a:p>
          <a:p>
            <a:r>
              <a:rPr lang="en-GB" altLang="zh-CN" sz="2800" dirty="0" smtClean="0"/>
              <a:t>Floor tiles</a:t>
            </a:r>
          </a:p>
          <a:p>
            <a:r>
              <a:rPr lang="en-GB" altLang="zh-CN" sz="2800" dirty="0" smtClean="0"/>
              <a:t>Pipes</a:t>
            </a:r>
          </a:p>
          <a:p>
            <a:endParaRPr lang="en-GB" altLang="zh-CN" dirty="0" smtClean="0"/>
          </a:p>
          <a:p>
            <a:endParaRPr lang="en-GB" altLang="zh-CN" b="1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/>
                    </a14:imgEffect>
                  </a14:imgLayer>
                </a14:imgProps>
              </a:ext>
            </a:extLst>
          </a:blip>
          <a:srcRect t="22677" b="24229"/>
          <a:stretch/>
        </p:blipFill>
        <p:spPr>
          <a:xfrm>
            <a:off x="7187557" y="2825621"/>
            <a:ext cx="4762500" cy="2528596"/>
          </a:xfrm>
          <a:prstGeom prst="rect">
            <a:avLst/>
          </a:prstGeom>
        </p:spPr>
      </p:pic>
      <p:pic>
        <p:nvPicPr>
          <p:cNvPr id="6148" name="Picture 4" descr="Image result for pvc pipes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00" b="90000" l="8000" r="98600">
                        <a14:foregroundMark x1="8200" y1="48600" x2="8200" y2="48600"/>
                        <a14:foregroundMark x1="94200" y1="9600" x2="94200" y2="9600"/>
                        <a14:foregroundMark x1="91400" y1="4600" x2="91400" y2="4600"/>
                        <a14:foregroundMark x1="98600" y1="3600" x2="98600" y2="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228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23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191</TotalTime>
  <Words>260</Words>
  <Application>Microsoft Office PowerPoint</Application>
  <PresentationFormat>寬螢幕</PresentationFormat>
  <Paragraphs>89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宋体</vt:lpstr>
      <vt:lpstr>新細明體</vt:lpstr>
      <vt:lpstr>Arial</vt:lpstr>
      <vt:lpstr>Century Gothic</vt:lpstr>
      <vt:lpstr>Times New Roman</vt:lpstr>
      <vt:lpstr>Wingdings 3</vt:lpstr>
      <vt:lpstr>離子</vt:lpstr>
      <vt:lpstr>Addition Polymer Part II</vt:lpstr>
      <vt:lpstr>Content</vt:lpstr>
      <vt:lpstr>Polyethene</vt:lpstr>
      <vt:lpstr>Low-density polyethene</vt:lpstr>
      <vt:lpstr>High-density polyethene</vt:lpstr>
      <vt:lpstr>Polypropene</vt:lpstr>
      <vt:lpstr>Polypropene</vt:lpstr>
      <vt:lpstr>Example</vt:lpstr>
      <vt:lpstr>Polyvinyl Chloride (PVC)</vt:lpstr>
      <vt:lpstr>Polyvinyl Chloride (PVC)</vt:lpstr>
      <vt:lpstr>Example……</vt:lpstr>
      <vt:lpstr>Polystyrene(PS)</vt:lpstr>
      <vt:lpstr>Polystyrene(PS)</vt:lpstr>
      <vt:lpstr>Expanded Polystyrene</vt:lpstr>
      <vt:lpstr>Expanded Polystyrene</vt:lpstr>
      <vt:lpstr>Perspex </vt:lpstr>
      <vt:lpstr>PowerPoint 簡報</vt:lpstr>
      <vt:lpstr>Perspex 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Addition Polymer Part II</dc:title>
  <dc:creator>User</dc:creator>
  <cp:lastModifiedBy>User</cp:lastModifiedBy>
  <cp:revision>23</cp:revision>
  <dcterms:created xsi:type="dcterms:W3CDTF">2019-10-26T08:25:22Z</dcterms:created>
  <dcterms:modified xsi:type="dcterms:W3CDTF">2019-10-26T11:37:05Z</dcterms:modified>
</cp:coreProperties>
</file>